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A2FE977-B33F-46EE-A769-4DBDAC913567}">
  <a:tblStyle styleId="{3A2FE977-B33F-46EE-A769-4DBDAC9135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OpenSans-regular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87cb53494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87cb53494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87cb53494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87cb53494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87e5c7256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87e5c7256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87e5c7256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87e5c7256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87e5c7256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87e5c7256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87e5c72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87e5c72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87e5c7256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87e5c7256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160050" y="0"/>
            <a:ext cx="5984100" cy="16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/>
              <a:t>Práctica 4 : Problema del Viajante de Comercio</a:t>
            </a:r>
            <a:endParaRPr sz="35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498575" y="28939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REALIZADO POR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Miguel Ángel Campos Cubillas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Alejandro Pinel Martínez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Guillermo Palomino Sánchez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Pablo Lombardero Ros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Nikita Stetskiy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"/>
          <p:cNvSpPr txBox="1"/>
          <p:nvPr>
            <p:ph type="title"/>
          </p:nvPr>
        </p:nvSpPr>
        <p:spPr>
          <a:xfrm>
            <a:off x="1154975" y="2649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Gráficos de las rutas obtenidas.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800" y="1091425"/>
            <a:ext cx="4806400" cy="36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 txBox="1"/>
          <p:nvPr>
            <p:ph type="title"/>
          </p:nvPr>
        </p:nvSpPr>
        <p:spPr>
          <a:xfrm>
            <a:off x="1154975" y="2649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Gráficos de las rutas obtenidas.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800" y="1091425"/>
            <a:ext cx="4806400" cy="36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Ulysses 18</a:t>
            </a:r>
            <a:endParaRPr/>
          </a:p>
        </p:txBody>
      </p:sp>
      <p:sp>
        <p:nvSpPr>
          <p:cNvPr id="303" name="Google Shape;303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Al aumentar el número de ciudades más allá de 16, el algoritmo almacena demasiados nodos en la cola de prioridad, llegando a llenar la memoria y dando un error.</a:t>
            </a:r>
            <a:endParaRPr/>
          </a:p>
        </p:txBody>
      </p:sp>
      <p:pic>
        <p:nvPicPr>
          <p:cNvPr id="304" name="Google Shape;3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2499275"/>
            <a:ext cx="811530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GB"/>
              <a:t>Conclusión</a:t>
            </a:r>
            <a:endParaRPr/>
          </a:p>
        </p:txBody>
      </p:sp>
      <p:sp>
        <p:nvSpPr>
          <p:cNvPr id="310" name="Google Shape;310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-"/>
            </a:pPr>
            <a:r>
              <a:rPr lang="en-GB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¿Vale la pena el resultado óptimo a pesar de la pérdida de rendimiento?</a:t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-"/>
            </a:pPr>
            <a:r>
              <a:rPr lang="en-GB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Depende del problema una solución subóptima Greedy puede ser mejor</a:t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-"/>
            </a:pPr>
            <a:r>
              <a:rPr lang="en-GB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Influencia de la memoria en los algoritmos pesados</a:t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-"/>
            </a:pPr>
            <a:r>
              <a:rPr lang="en-GB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Quedarse sin memoria es un riesgo posible</a:t>
            </a:r>
            <a:endParaRPr sz="1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Problema : Viajante de Comercio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Obtener una solución ÓPTIMA para el problema,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38" name="Google Shape;238;p18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Para conseguirlo s</a:t>
            </a:r>
            <a:r>
              <a:rPr lang="en-GB"/>
              <a:t>e deben utilizar métodos más potentes y costoso, como algoritmos VUELTA ATRÁS, RAMIFICACIÓN y PODA.,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0" name="Google Shape;240;p18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El uso de dichas herramientas permite explorar el espacio de posibles soluciones de una manera más EXHAUSTIVA..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Objetivos</a:t>
            </a:r>
            <a:endParaRPr/>
          </a:p>
        </p:txBody>
      </p:sp>
      <p:sp>
        <p:nvSpPr>
          <p:cNvPr id="246" name="Google Shape;246;p19"/>
          <p:cNvSpPr txBox="1"/>
          <p:nvPr>
            <p:ph idx="1" type="body"/>
          </p:nvPr>
        </p:nvSpPr>
        <p:spPr>
          <a:xfrm>
            <a:off x="1225575" y="1817525"/>
            <a:ext cx="7038900" cy="3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El objetivo de esta práctica se basa en conseguir diseñar un programa que utilice la técnica de ramificación y acotación para resolver el problema del viajante de comercio en las condiciones descritas en la descripción del problema, empleando la función de acotación comentada.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Algoritmo</a:t>
            </a:r>
            <a:endParaRPr/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4017900" y="34200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Se calcula una primera cota global utilizando un algoritmo greedy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Se van tomando los nodos por su estimación del coste, de una cola con prioridad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Si el nodo escogido es factible: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Se calculan los posibles sucesores del nodo, se calcula su coste y se comprueba si es factible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Si el sucesor es factible, se introduce en la cola.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Se repite desde el paso 3 mientras haya nodos factibles en la cola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Elementos del Algoritmo </a:t>
            </a:r>
            <a:endParaRPr/>
          </a:p>
        </p:txBody>
      </p:sp>
      <p:sp>
        <p:nvSpPr>
          <p:cNvPr id="258" name="Google Shape;258;p21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-Solución Parcial: mejorNodo (en concreto, el vector ruta que lleva dentro).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-Función de Poda: El coste del nodo actual mas el coste resta</a:t>
            </a:r>
            <a:r>
              <a:rPr lang="en-GB">
                <a:solidFill>
                  <a:srgbClr val="FFFFFF"/>
                </a:solidFill>
              </a:rPr>
              <a:t>nte es mayor que el coste de la solución parcial.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-Restricciones Explícitas: La solución es una permutación de las etiquetas de las ciudades.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-Restricciones Implícitas: La suma del coste de las aristas de la solución debe ser mínimo con respecto al resto de soluciones.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Factibilidad</a:t>
            </a:r>
            <a:endParaRPr/>
          </a:p>
        </p:txBody>
      </p:sp>
      <p:sp>
        <p:nvSpPr>
          <p:cNvPr id="264" name="Google Shape;264;p22"/>
          <p:cNvSpPr txBox="1"/>
          <p:nvPr>
            <p:ph idx="1" type="body"/>
          </p:nvPr>
        </p:nvSpPr>
        <p:spPr>
          <a:xfrm>
            <a:off x="4017900" y="8050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Se toma como base el coste del camino ya tomado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Del resto de nodos, s</a:t>
            </a:r>
            <a:r>
              <a:rPr lang="en-GB" sz="1800"/>
              <a:t>e estima el mínimo coste de entrada y salida al nodo y se suma dicho coste a la cota local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Se comprueba si la cota local supera la cota global, en caso de hacerlo el camino tomado no es factible y se desecha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Ejemplo factibilidad N=4</a:t>
            </a:r>
            <a:endParaRPr/>
          </a:p>
        </p:txBody>
      </p:sp>
      <p:sp>
        <p:nvSpPr>
          <p:cNvPr id="270" name="Google Shape;270;p23"/>
          <p:cNvSpPr txBox="1"/>
          <p:nvPr>
            <p:ph idx="1" type="body"/>
          </p:nvPr>
        </p:nvSpPr>
        <p:spPr>
          <a:xfrm>
            <a:off x="2473975" y="1307850"/>
            <a:ext cx="6378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El nodo escogido tiene seleccionados la ciudad 0 y la 2: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</a:rPr>
              <a:t>0 -- 2 </a:t>
            </a:r>
            <a:r>
              <a:rPr lang="en-GB">
                <a:solidFill>
                  <a:schemeClr val="dk2"/>
                </a:solidFill>
              </a:rPr>
              <a:t>-- ? -- ? -- </a:t>
            </a:r>
            <a:r>
              <a:rPr lang="en-GB">
                <a:solidFill>
                  <a:srgbClr val="00FF00"/>
                </a:solidFill>
              </a:rPr>
              <a:t>0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Cota local = </a:t>
            </a:r>
            <a:r>
              <a:rPr lang="en-GB">
                <a:solidFill>
                  <a:srgbClr val="00FF00"/>
                </a:solidFill>
              </a:rPr>
              <a:t>(0-2 = 3)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Hemos de pasar por 1 y 3. Estimamos: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FF00"/>
                </a:solidFill>
              </a:rPr>
              <a:t>0 -- 2 </a:t>
            </a:r>
            <a:r>
              <a:rPr lang="en-GB">
                <a:solidFill>
                  <a:srgbClr val="FFFF00"/>
                </a:solidFill>
              </a:rPr>
              <a:t>-</a:t>
            </a:r>
            <a:r>
              <a:rPr lang="en-GB">
                <a:solidFill>
                  <a:srgbClr val="FF0000"/>
                </a:solidFill>
              </a:rPr>
              <a:t>- 1 -- 3 -</a:t>
            </a:r>
            <a:r>
              <a:rPr lang="en-GB">
                <a:solidFill>
                  <a:srgbClr val="FFFF00"/>
                </a:solidFill>
              </a:rPr>
              <a:t>-</a:t>
            </a:r>
            <a:r>
              <a:rPr lang="en-GB">
                <a:solidFill>
                  <a:schemeClr val="dk2"/>
                </a:solidFill>
              </a:rPr>
              <a:t> </a:t>
            </a:r>
            <a:r>
              <a:rPr lang="en-GB">
                <a:solidFill>
                  <a:srgbClr val="00FF00"/>
                </a:solidFill>
              </a:rPr>
              <a:t>0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Cota local = </a:t>
            </a:r>
            <a:r>
              <a:rPr lang="en-GB">
                <a:solidFill>
                  <a:srgbClr val="00FF00"/>
                </a:solidFill>
              </a:rPr>
              <a:t>(0-2 = 3) </a:t>
            </a:r>
            <a:r>
              <a:rPr lang="en-GB">
                <a:solidFill>
                  <a:srgbClr val="FFFFFF"/>
                </a:solidFill>
              </a:rPr>
              <a:t>+</a:t>
            </a:r>
            <a:r>
              <a:rPr lang="en-GB">
                <a:solidFill>
                  <a:srgbClr val="0000FF"/>
                </a:solidFill>
              </a:rPr>
              <a:t> </a:t>
            </a:r>
            <a:r>
              <a:rPr lang="en-GB">
                <a:solidFill>
                  <a:schemeClr val="accent2"/>
                </a:solidFill>
              </a:rPr>
              <a:t>(min(2) = 1)/2</a:t>
            </a:r>
            <a:r>
              <a:rPr lang="en-GB">
                <a:solidFill>
                  <a:srgbClr val="FFFFFF"/>
                </a:solidFill>
              </a:rPr>
              <a:t> + </a:t>
            </a:r>
            <a:r>
              <a:rPr lang="en-GB">
                <a:solidFill>
                  <a:srgbClr val="FF0000"/>
                </a:solidFill>
              </a:rPr>
              <a:t>(min(1) = 1)/2</a:t>
            </a:r>
            <a:r>
              <a:rPr lang="en-GB">
                <a:solidFill>
                  <a:srgbClr val="FFFFFF"/>
                </a:solidFill>
              </a:rPr>
              <a:t> + </a:t>
            </a:r>
            <a:r>
              <a:rPr lang="en-GB">
                <a:solidFill>
                  <a:srgbClr val="FF0000"/>
                </a:solidFill>
              </a:rPr>
              <a:t>(min2(1) = 2)/2</a:t>
            </a:r>
            <a:r>
              <a:rPr lang="en-GB">
                <a:solidFill>
                  <a:srgbClr val="FFFFFF"/>
                </a:solidFill>
              </a:rPr>
              <a:t> + </a:t>
            </a:r>
            <a:r>
              <a:rPr lang="en-GB">
                <a:solidFill>
                  <a:srgbClr val="FF0000"/>
                </a:solidFill>
              </a:rPr>
              <a:t>(min(3) = 2)/2 </a:t>
            </a:r>
            <a:r>
              <a:rPr lang="en-GB">
                <a:solidFill>
                  <a:srgbClr val="FFFFFF"/>
                </a:solidFill>
              </a:rPr>
              <a:t>+ </a:t>
            </a:r>
            <a:r>
              <a:rPr lang="en-GB">
                <a:solidFill>
                  <a:srgbClr val="FF0000"/>
                </a:solidFill>
              </a:rPr>
              <a:t>(min2(3) = 4)/2</a:t>
            </a:r>
            <a:r>
              <a:rPr lang="en-GB">
                <a:solidFill>
                  <a:srgbClr val="FFFFFF"/>
                </a:solidFill>
              </a:rPr>
              <a:t> + </a:t>
            </a:r>
            <a:r>
              <a:rPr lang="en-GB">
                <a:solidFill>
                  <a:schemeClr val="accent2"/>
                </a:solidFill>
              </a:rPr>
              <a:t>(min(0) = 1)/2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</a:rPr>
              <a:t>Cota local = </a:t>
            </a:r>
            <a:r>
              <a:rPr lang="en-GB">
                <a:solidFill>
                  <a:srgbClr val="00FF00"/>
                </a:solidFill>
              </a:rPr>
              <a:t>3 </a:t>
            </a:r>
            <a:r>
              <a:rPr lang="en-GB">
                <a:solidFill>
                  <a:srgbClr val="FFFFFF"/>
                </a:solidFill>
              </a:rPr>
              <a:t>+</a:t>
            </a:r>
            <a:r>
              <a:rPr lang="en-GB">
                <a:solidFill>
                  <a:srgbClr val="0000FF"/>
                </a:solidFill>
              </a:rPr>
              <a:t> </a:t>
            </a:r>
            <a:r>
              <a:rPr lang="en-GB">
                <a:solidFill>
                  <a:schemeClr val="accent2"/>
                </a:solidFill>
              </a:rPr>
              <a:t>0.5</a:t>
            </a:r>
            <a:r>
              <a:rPr lang="en-GB">
                <a:solidFill>
                  <a:srgbClr val="FFFFFF"/>
                </a:solidFill>
              </a:rPr>
              <a:t> + </a:t>
            </a:r>
            <a:r>
              <a:rPr lang="en-GB">
                <a:solidFill>
                  <a:srgbClr val="FF0000"/>
                </a:solidFill>
              </a:rPr>
              <a:t>0.5</a:t>
            </a:r>
            <a:r>
              <a:rPr lang="en-GB">
                <a:solidFill>
                  <a:srgbClr val="FFFFFF"/>
                </a:solidFill>
              </a:rPr>
              <a:t> + </a:t>
            </a:r>
            <a:r>
              <a:rPr lang="en-GB">
                <a:solidFill>
                  <a:srgbClr val="FF0000"/>
                </a:solidFill>
              </a:rPr>
              <a:t>1</a:t>
            </a:r>
            <a:r>
              <a:rPr lang="en-GB">
                <a:solidFill>
                  <a:srgbClr val="FFFFFF"/>
                </a:solidFill>
              </a:rPr>
              <a:t> + </a:t>
            </a:r>
            <a:r>
              <a:rPr lang="en-GB">
                <a:solidFill>
                  <a:srgbClr val="FF0000"/>
                </a:solidFill>
              </a:rPr>
              <a:t>1 </a:t>
            </a:r>
            <a:r>
              <a:rPr lang="en-GB">
                <a:solidFill>
                  <a:srgbClr val="FFFFFF"/>
                </a:solidFill>
              </a:rPr>
              <a:t>+ </a:t>
            </a:r>
            <a:r>
              <a:rPr lang="en-GB">
                <a:solidFill>
                  <a:srgbClr val="FF0000"/>
                </a:solidFill>
              </a:rPr>
              <a:t>2</a:t>
            </a:r>
            <a:r>
              <a:rPr lang="en-GB">
                <a:solidFill>
                  <a:srgbClr val="FFFFFF"/>
                </a:solidFill>
              </a:rPr>
              <a:t> + </a:t>
            </a:r>
            <a:r>
              <a:rPr lang="en-GB">
                <a:solidFill>
                  <a:schemeClr val="accent2"/>
                </a:solidFill>
              </a:rPr>
              <a:t>0.5</a:t>
            </a:r>
            <a:r>
              <a:rPr lang="en-GB">
                <a:solidFill>
                  <a:srgbClr val="FFFFFF"/>
                </a:solidFill>
              </a:rPr>
              <a:t> = 9.5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1" name="Google Shape;271;p23"/>
          <p:cNvSpPr txBox="1"/>
          <p:nvPr/>
        </p:nvSpPr>
        <p:spPr>
          <a:xfrm>
            <a:off x="516500" y="1307850"/>
            <a:ext cx="1822200" cy="18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CIUDADES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	1	3	2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	0	1	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	1	0	4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	5	4	0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3"/>
          <p:cNvSpPr txBox="1"/>
          <p:nvPr/>
        </p:nvSpPr>
        <p:spPr>
          <a:xfrm>
            <a:off x="215200" y="3461275"/>
            <a:ext cx="2503500" cy="15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Mínimos costes: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1 1 1 2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2 1 3 4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(almacenamos los 2 costes más pequeños de cada nodo)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"/>
          <p:cNvSpPr txBox="1"/>
          <p:nvPr>
            <p:ph type="title"/>
          </p:nvPr>
        </p:nvSpPr>
        <p:spPr>
          <a:xfrm>
            <a:off x="1297500" y="393750"/>
            <a:ext cx="68808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Datos obtenidos para distintos conjuntos de ciudades. (tabla)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graphicFrame>
        <p:nvGraphicFramePr>
          <p:cNvPr id="279" name="Google Shape;279;p24"/>
          <p:cNvGraphicFramePr/>
          <p:nvPr/>
        </p:nvGraphicFramePr>
        <p:xfrm>
          <a:off x="265250" y="12901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{3A2FE977-B33F-46EE-A769-4DBDAC913567}</a:tableStyleId>
              </a:tblPr>
              <a:tblGrid>
                <a:gridCol w="2170225"/>
                <a:gridCol w="2170225"/>
                <a:gridCol w="2170225"/>
                <a:gridCol w="2170225"/>
              </a:tblGrid>
              <a:tr h="34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ulysses8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ulysses12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ulysses16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45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Coste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36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68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71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69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Tiempo utilizado en calcular la ruta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0.001039 seg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0.178478 seg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123.63 seg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84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Número máximo de nodos almacenados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120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61432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46806712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55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Número de nodos explorados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463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165750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78062433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/>
                </a:tc>
              </a:tr>
              <a:tr h="55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Número de podas realizadas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491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195440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128276185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>
            <p:ph type="title"/>
          </p:nvPr>
        </p:nvSpPr>
        <p:spPr>
          <a:xfrm>
            <a:off x="1154975" y="2649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Gráficos de las rutas obtenidas.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800" y="1091425"/>
            <a:ext cx="4806400" cy="36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